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76" r:id="rId7"/>
    <p:sldId id="277" r:id="rId8"/>
    <p:sldId id="263" r:id="rId9"/>
    <p:sldId id="265" r:id="rId10"/>
    <p:sldId id="266" r:id="rId11"/>
    <p:sldId id="267" r:id="rId12"/>
    <p:sldId id="272" r:id="rId13"/>
    <p:sldId id="273" r:id="rId14"/>
    <p:sldId id="274" r:id="rId15"/>
    <p:sldId id="275" r:id="rId1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14" d="100"/>
          <a:sy n="114" d="100"/>
        </p:scale>
        <p:origin x="636" y="12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B22155-F6E3-406E-B04F-D5269B29CDF0}" type="datetimeFigureOut">
              <a:rPr lang="en-US" smtClean="0"/>
              <a:t>7/2/2016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977555-22F0-4940-AEB2-481FD6E5A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355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D4C614E1-43C6-4BA8-B1D3-DCC7DF35E70A}" type="slidenum">
              <a:rPr lang="en-US" sz="1200"/>
              <a:pPr/>
              <a:t>6</a:t>
            </a:fld>
            <a:endParaRPr lang="en-US" sz="120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510930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9AE04C6B-A70F-49CA-B511-7DFDEA8CD114}" type="slidenum">
              <a:rPr lang="en-US" sz="1200"/>
              <a:pPr/>
              <a:t>7</a:t>
            </a:fld>
            <a:endParaRPr lang="en-US" sz="120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533072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7C8A4890-CBA0-4812-B2E4-5005794E82D4}" type="slidenum">
              <a:rPr lang="en-US" sz="1200"/>
              <a:pPr/>
              <a:t>8</a:t>
            </a:fld>
            <a:endParaRPr lang="en-US" sz="120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943517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103B8E8A-A83A-4A86-90EC-B30F3F966DC0}" type="slidenum">
              <a:rPr lang="en-US" sz="1200"/>
              <a:pPr/>
              <a:t>9</a:t>
            </a:fld>
            <a:endParaRPr lang="en-US" sz="120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94701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F1AAA9FA-B277-4188-9645-DB017F9989C6}" type="slidenum">
              <a:rPr lang="en-US" sz="1200"/>
              <a:pPr/>
              <a:t>11</a:t>
            </a:fld>
            <a:endParaRPr lang="en-US" sz="120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129777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5553DA4-8E42-4430-9B75-C0CB2FF86DC0}" type="slidenum">
              <a:rPr lang="en-US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547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028700"/>
            <a:ext cx="7851648" cy="1371600"/>
          </a:xfrm>
          <a:ln>
            <a:noFill/>
          </a:ln>
        </p:spPr>
        <p:txBody>
          <a:bodyPr vert="horz" tIns="0" rIns="18288" bIns="0" anchor="ctr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48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2421402"/>
            <a:ext cx="7854696" cy="131445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DA61B-707B-4EF5-A4C9-24E8B840918D}" type="datetime1">
              <a:rPr lang="en-US" smtClean="0"/>
              <a:t>7/2/2016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Carl M. Burnett</a:t>
            </a: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247C7-36F9-4935-B987-9600FD5B61BA}" type="datetime1">
              <a:rPr lang="en-US" smtClean="0"/>
              <a:t>7/2/2016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Carl M. Burnett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85801"/>
            <a:ext cx="2057400" cy="3908822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85801"/>
            <a:ext cx="6019800" cy="3908822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35775-E0EA-4DCB-9402-FF5557D2ADCA}" type="datetime1">
              <a:rPr lang="en-US" smtClean="0"/>
              <a:t>7/2/2016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Carl M. Burnett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69207-B379-4ABB-9AAC-9C6CF0C36CA8}" type="datetime1">
              <a:rPr lang="en-US" smtClean="0"/>
              <a:t>7/2/2016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Carl M. Burnett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ln>
            <a:noFill/>
          </a:ln>
        </p:spPr>
        <p:txBody>
          <a:bodyPr vert="horz" tIns="0" bIns="0" anchor="ctr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48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</p:spPr>
        <p:txBody>
          <a:bodyPr lIns="45720" rIns="45720" anchor="t"/>
          <a:lstStyle>
            <a:lvl1pPr marL="0" indent="0">
              <a:buNone/>
              <a:defRPr sz="22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DF676-3F9C-425B-9093-4054CF842F40}" type="datetime1">
              <a:rPr lang="en-US" smtClean="0"/>
              <a:t>7/2/2016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Carl M. Burnett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0F2-8F4A-4B11-A1F6-1D2286B59615}" type="datetime1">
              <a:rPr lang="en-US" smtClean="0"/>
              <a:t>7/2/2016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Carl M. Burnett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394818"/>
            <a:ext cx="4041775" cy="491132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885950"/>
            <a:ext cx="4040188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85950"/>
            <a:ext cx="4041775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3FEEE-349B-4EAB-905B-C3EDC7F73B18}" type="datetime1">
              <a:rPr lang="en-US" smtClean="0"/>
              <a:t>7/2/2016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Carl M. Burnett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305800" cy="85725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FF0DE-D23C-47AA-B4E0-33B9F601A10F}" type="datetime1">
              <a:rPr lang="en-US" smtClean="0"/>
              <a:t>7/2/2016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Carl M. Burnett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0A4F2-99AB-4F43-8DE1-D39CFB959313}" type="datetime1">
              <a:rPr lang="en-US" smtClean="0"/>
              <a:t>7/2/2016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Carl M. Burnett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5764"/>
            <a:ext cx="2743200" cy="871538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257300"/>
            <a:ext cx="2743200" cy="3429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257300"/>
            <a:ext cx="5111750" cy="3429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09BAE-AFFB-4A84-BEFB-00606283DD36}" type="datetime1">
              <a:rPr lang="en-US" smtClean="0"/>
              <a:t>7/2/2016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Carl M. Burnett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831058"/>
            <a:ext cx="5257800" cy="30861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4019827"/>
            <a:ext cx="155448" cy="116586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82747"/>
            <a:ext cx="2212848" cy="1186966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121589"/>
            <a:ext cx="2209800" cy="163449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851C5-9AA0-4405-B93C-13B562819393}" type="datetime1">
              <a:rPr lang="en-US" smtClean="0"/>
              <a:t>7/2/2016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Carl M. Burnett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4767263"/>
            <a:ext cx="609600" cy="273844"/>
          </a:xfrm>
        </p:spPr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899638"/>
            <a:ext cx="4617720" cy="294894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4362450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4664869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5358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5358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  <a:endParaRPr kumimoji="0"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59752F4-780B-4A3D-981C-CEA79B4EE90B}" type="datetime1">
              <a:rPr lang="en-US" smtClean="0"/>
              <a:t>7/2/2016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4767263"/>
            <a:ext cx="33528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/>
              <a:t>Copyright © Carl M. Burnett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4767263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151806"/>
            <a:ext cx="9180548" cy="486918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5000" b="1" kern="1200">
          <a:ln>
            <a:noFill/>
          </a:ln>
          <a:solidFill>
            <a:schemeClr val="tx2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b="1" kern="1200">
          <a:solidFill>
            <a:schemeClr val="tx1"/>
          </a:solidFill>
          <a:latin typeface="+mj-lt"/>
          <a:ea typeface="Verdana" panose="020B0604030504040204" pitchFamily="34" charset="0"/>
          <a:cs typeface="Verdana" panose="020B0604030504040204" pitchFamily="34" charset="0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b="1" kern="1200">
          <a:solidFill>
            <a:schemeClr val="tx1"/>
          </a:solidFill>
          <a:latin typeface="+mj-lt"/>
          <a:ea typeface="Verdana" panose="020B0604030504040204" pitchFamily="34" charset="0"/>
          <a:cs typeface="Verdana" panose="020B0604030504040204" pitchFamily="34" charset="0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b="1" kern="1200">
          <a:solidFill>
            <a:schemeClr val="tx1"/>
          </a:solidFill>
          <a:latin typeface="+mj-lt"/>
          <a:ea typeface="Verdana" panose="020B0604030504040204" pitchFamily="34" charset="0"/>
          <a:cs typeface="Verdana" panose="020B0604030504040204" pitchFamily="34" charset="0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b="1" kern="1200">
          <a:solidFill>
            <a:schemeClr val="tx1"/>
          </a:solidFill>
          <a:latin typeface="+mj-lt"/>
          <a:ea typeface="Verdana" panose="020B0604030504040204" pitchFamily="34" charset="0"/>
          <a:cs typeface="Verdana" panose="020B0604030504040204" pitchFamily="34" charset="0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b="1" kern="1200">
          <a:solidFill>
            <a:schemeClr val="tx1"/>
          </a:solidFill>
          <a:latin typeface="+mj-lt"/>
          <a:ea typeface="Verdana" panose="020B0604030504040204" pitchFamily="34" charset="0"/>
          <a:cs typeface="Verdana" panose="020B0604030504040204" pitchFamily="34" charset="0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ebdb.montgomerycollege.edu/internet/wdceevals/wdceevals.cfm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carl.burnett@montgomerycollege.edu" TargetMode="External"/><Relationship Id="rId2" Type="http://schemas.openxmlformats.org/officeDocument/2006/relationships/hyperlink" Target="mailto:profburnett@live.co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438150"/>
            <a:ext cx="7851648" cy="2362200"/>
          </a:xfrm>
        </p:spPr>
        <p:txBody>
          <a:bodyPr anchor="ctr"/>
          <a:lstStyle/>
          <a:p>
            <a:r>
              <a:rPr lang="en-US" dirty="0"/>
              <a:t>HTML5 Level III</a:t>
            </a:r>
            <a:br>
              <a:rPr lang="en-US" dirty="0"/>
            </a:br>
            <a:r>
              <a:rPr lang="en-US" dirty="0"/>
              <a:t>Responsive Web Design (RWD) and Front-End Frameworks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638550"/>
            <a:ext cx="7854696" cy="706902"/>
          </a:xfrm>
        </p:spPr>
        <p:txBody>
          <a:bodyPr>
            <a:noAutofit/>
          </a:bodyPr>
          <a:lstStyle/>
          <a:p>
            <a:r>
              <a:rPr lang="en-US" sz="1800" dirty="0"/>
              <a:t>Session I </a:t>
            </a:r>
            <a:r>
              <a:rPr lang="en-US" sz="1800"/>
              <a:t>- Overview</a:t>
            </a:r>
            <a:endParaRPr lang="en-US" sz="1800" dirty="0"/>
          </a:p>
          <a:p>
            <a:r>
              <a:rPr lang="en-US" sz="1800" dirty="0"/>
              <a:t>http://www.profburnett.com</a:t>
            </a:r>
          </a:p>
        </p:txBody>
      </p:sp>
    </p:spTree>
    <p:extLst>
      <p:ext uri="{BB962C8B-B14F-4D97-AF65-F5344CB8AC3E}">
        <p14:creationId xmlns:p14="http://schemas.microsoft.com/office/powerpoint/2010/main" val="7051804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>
                <a:ea typeface="ＭＳ Ｐゴシック" charset="0"/>
                <a:cs typeface="ＭＳ Ｐゴシック" charset="0"/>
              </a:rPr>
              <a:t>Opening delays or cancellations</a:t>
            </a:r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50182"/>
            <a:ext cx="9144000" cy="3144441"/>
          </a:xfrm>
        </p:spPr>
        <p:txBody>
          <a:bodyPr/>
          <a:lstStyle/>
          <a:p>
            <a:pPr algn="ctr" eaLnBrk="1" hangingPunct="1">
              <a:buFont typeface="Wingdings" charset="2"/>
              <a:buNone/>
              <a:defRPr/>
            </a:pPr>
            <a:r>
              <a:rPr lang="en-US" dirty="0"/>
              <a:t>	In case of inclement weather or other catastrophes, please check the Montgomery College Web Site</a:t>
            </a:r>
            <a:br>
              <a:rPr lang="en-US" dirty="0"/>
            </a:b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www.montgomerycollege.edu </a:t>
            </a:r>
            <a:br>
              <a:rPr lang="en-US" dirty="0"/>
            </a:br>
            <a:br>
              <a:rPr lang="en-US" dirty="0"/>
            </a:br>
            <a:r>
              <a:rPr lang="en-US" dirty="0"/>
              <a:t>or call 240-567-5000 for class </a:t>
            </a:r>
            <a:br>
              <a:rPr lang="en-US" dirty="0"/>
            </a:br>
            <a:r>
              <a:rPr lang="en-US" dirty="0"/>
              <a:t>delays or cancellations.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B71FE-8FCD-4E6B-8F9E-A2E0D3683212}" type="datetime1">
              <a:rPr lang="en-US" smtClean="0"/>
              <a:t>7/2/2016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Carl M. Burnett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2028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sz="2400" dirty="0"/>
              <a:t>Class Schedule</a:t>
            </a:r>
            <a:br>
              <a:rPr lang="en-US" sz="2400" dirty="0"/>
            </a:br>
            <a:r>
              <a:rPr lang="en-US" sz="2400" dirty="0"/>
              <a:t>HTML5 Level III - Responsive Web Design (RWD) and </a:t>
            </a:r>
            <a:br>
              <a:rPr lang="en-US" sz="2400" dirty="0"/>
            </a:br>
            <a:r>
              <a:rPr lang="en-US" sz="2400" dirty="0"/>
              <a:t>Front-End Frameworks– CRN 12030</a:t>
            </a: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9116865"/>
              </p:ext>
            </p:extLst>
          </p:nvPr>
        </p:nvGraphicFramePr>
        <p:xfrm>
          <a:off x="457200" y="1657350"/>
          <a:ext cx="8229600" cy="16916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813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j-lt"/>
                        </a:rPr>
                        <a:t>Date</a:t>
                      </a:r>
                    </a:p>
                  </a:txBody>
                  <a:tcPr marL="85999" marR="85999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j-lt"/>
                        </a:rPr>
                        <a:t>Day</a:t>
                      </a:r>
                    </a:p>
                  </a:txBody>
                  <a:tcPr marL="85999" marR="85999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j-lt"/>
                        </a:rPr>
                        <a:t>Hours</a:t>
                      </a:r>
                    </a:p>
                  </a:txBody>
                  <a:tcPr marL="85999" marR="85999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effectLst/>
                          <a:latin typeface="+mj-lt"/>
                        </a:rPr>
                        <a:t>July 5, 2016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marL="85999" marR="85999" marT="34290" marB="3429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Tuesday</a:t>
                      </a:r>
                      <a:endParaRPr lang="en-US" sz="1400" dirty="0">
                        <a:latin typeface="+mj-lt"/>
                      </a:endParaRPr>
                    </a:p>
                  </a:txBody>
                  <a:tcPr marL="85999" marR="85999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+mj-lt"/>
                        </a:rPr>
                        <a:t>6:30 pm - 9:30 pm</a:t>
                      </a:r>
                    </a:p>
                  </a:txBody>
                  <a:tcPr marL="85999" marR="85999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1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July 7, 2016</a:t>
                      </a:r>
                      <a:endParaRPr kumimoji="0" lang="en-US" sz="1400" b="1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5999" marR="85999" marT="34290" marB="3429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Thursday</a:t>
                      </a:r>
                      <a:endParaRPr lang="en-US" sz="1400" dirty="0">
                        <a:latin typeface="+mj-lt"/>
                      </a:endParaRPr>
                    </a:p>
                  </a:txBody>
                  <a:tcPr marL="85999" marR="85999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>
                          <a:latin typeface="+mj-lt"/>
                        </a:rPr>
                        <a:t>6:30 pm - 9:30 pm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marL="85999" marR="85999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1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July 12, 2016</a:t>
                      </a:r>
                      <a:endParaRPr kumimoji="0" lang="en-US" sz="1400" b="1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5999" marR="85999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1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Tuesday</a:t>
                      </a:r>
                      <a:endParaRPr lang="en-US" sz="1400" dirty="0">
                        <a:latin typeface="+mj-lt"/>
                      </a:endParaRPr>
                    </a:p>
                  </a:txBody>
                  <a:tcPr marL="85999" marR="85999" marT="34290" marB="3429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+mj-lt"/>
                        </a:rPr>
                        <a:t>6:30 pm - 9:30 pm</a:t>
                      </a:r>
                    </a:p>
                  </a:txBody>
                  <a:tcPr marL="85999" marR="85999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1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July 14, 2016</a:t>
                      </a:r>
                      <a:endParaRPr kumimoji="0" lang="en-US" sz="1400" b="1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5999" marR="85999" marT="34290" marB="3429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Thursday</a:t>
                      </a:r>
                      <a:endParaRPr kumimoji="0" lang="en-US" sz="1400" b="1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85999" marR="85999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+mj-lt"/>
                        </a:rPr>
                        <a:t>6:30 pm - 9:30 pm</a:t>
                      </a:r>
                    </a:p>
                  </a:txBody>
                  <a:tcPr marL="85999" marR="85999" marT="34290" marB="3429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1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July 16, 2016</a:t>
                      </a:r>
                      <a:endParaRPr kumimoji="0" lang="en-US" sz="1400" b="1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5999" marR="85999" marT="34290" marB="3429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Saturday</a:t>
                      </a:r>
                      <a:endParaRPr kumimoji="0" lang="en-US" sz="14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85999" marR="85999" marT="34290" marB="3429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+mj-lt"/>
                        </a:rPr>
                        <a:t>9:30 am - 12:30 pm</a:t>
                      </a:r>
                    </a:p>
                  </a:txBody>
                  <a:tcPr marL="85999" marR="85999" marT="34290" marB="3429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C24D4-0067-4FB0-84FD-78E6D6878269}" type="datetime1">
              <a:rPr lang="en-US" smtClean="0"/>
              <a:t>7/2/2016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Carl M. Burnett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11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248287" y="3881697"/>
            <a:ext cx="40390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+mj-lt"/>
              </a:rPr>
              <a:t>All Classes meet in the Rockville, HU 321</a:t>
            </a:r>
          </a:p>
        </p:txBody>
      </p:sp>
    </p:spTree>
    <p:extLst>
      <p:ext uri="{BB962C8B-B14F-4D97-AF65-F5344CB8AC3E}">
        <p14:creationId xmlns:p14="http://schemas.microsoft.com/office/powerpoint/2010/main" val="477299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n-US" sz="2400" dirty="0"/>
              <a:t>HTML5 Level III - Responsive Web Design (RWD) and </a:t>
            </a:r>
            <a:br>
              <a:rPr lang="en-US" sz="2400" dirty="0"/>
            </a:br>
            <a:r>
              <a:rPr lang="en-US" sz="2400" dirty="0"/>
              <a:t>Front-End Frameworks</a:t>
            </a:r>
            <a:endParaRPr lang="en-US" sz="2000" dirty="0"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440064"/>
            <a:ext cx="4191000" cy="3326130"/>
          </a:xfrm>
        </p:spPr>
        <p:txBody>
          <a:bodyPr>
            <a:noAutofit/>
          </a:bodyPr>
          <a:lstStyle/>
          <a:p>
            <a:pPr algn="ctr"/>
            <a:r>
              <a:rPr lang="en-US" sz="1800" dirty="0">
                <a:ea typeface="ＭＳ Ｐゴシック" pitchFamily="34" charset="-128"/>
              </a:rPr>
              <a:t>Session I – Tuesday, </a:t>
            </a:r>
            <a:r>
              <a:rPr lang="en-US" sz="1800" dirty="0"/>
              <a:t>July 5, 2016</a:t>
            </a:r>
          </a:p>
          <a:p>
            <a:pPr lvl="1">
              <a:defRPr/>
            </a:pPr>
            <a:r>
              <a:rPr lang="en-US" sz="1600" dirty="0">
                <a:ea typeface="ＭＳ Ｐゴシック" pitchFamily="34" charset="-128"/>
              </a:rPr>
              <a:t>Course Overview Presentation</a:t>
            </a:r>
          </a:p>
          <a:p>
            <a:pPr lvl="1">
              <a:defRPr/>
            </a:pPr>
            <a:r>
              <a:rPr lang="en-US" sz="1600" dirty="0">
                <a:ea typeface="ＭＳ Ｐゴシック" pitchFamily="34" charset="-128"/>
              </a:rPr>
              <a:t>Web Design Challenge</a:t>
            </a:r>
          </a:p>
          <a:p>
            <a:pPr lvl="1">
              <a:defRPr/>
            </a:pPr>
            <a:r>
              <a:rPr lang="en-US" sz="1600" dirty="0">
                <a:ea typeface="ＭＳ Ｐゴシック" pitchFamily="34" charset="-128"/>
              </a:rPr>
              <a:t>Intro to Responsive Web Design (RWD)</a:t>
            </a:r>
          </a:p>
          <a:p>
            <a:pPr lvl="1">
              <a:defRPr/>
            </a:pPr>
            <a:r>
              <a:rPr lang="en-US" sz="1600" dirty="0">
                <a:ea typeface="ＭＳ Ｐゴシック" pitchFamily="34" charset="-128"/>
              </a:rPr>
              <a:t>RWD Front-End Frameworks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ClrTx/>
              <a:buSzTx/>
              <a:buNone/>
              <a:defRPr/>
            </a:pPr>
            <a:r>
              <a:rPr lang="en-US" sz="1800" dirty="0">
                <a:ea typeface="ＭＳ Ｐゴシック" pitchFamily="34" charset="-128"/>
              </a:rPr>
              <a:t>Session II - Thursday, </a:t>
            </a:r>
            <a:r>
              <a:rPr lang="en-US" sz="1800" dirty="0"/>
              <a:t>July 7, 2016</a:t>
            </a:r>
          </a:p>
          <a:p>
            <a:pPr lvl="1">
              <a:defRPr/>
            </a:pPr>
            <a:r>
              <a:rPr lang="en-US" sz="1600" dirty="0"/>
              <a:t>Framework Selection Rules</a:t>
            </a:r>
          </a:p>
          <a:p>
            <a:pPr lvl="1">
              <a:defRPr/>
            </a:pPr>
            <a:r>
              <a:rPr lang="en-US" sz="1600" dirty="0"/>
              <a:t>Frameworks Available to Select</a:t>
            </a:r>
          </a:p>
          <a:p>
            <a:pPr lvl="1">
              <a:defRPr/>
            </a:pPr>
            <a:r>
              <a:rPr lang="en-US" sz="1600" dirty="0"/>
              <a:t>Exercise 1 - Selecting a Framework</a:t>
            </a:r>
          </a:p>
          <a:p>
            <a:pPr lvl="1">
              <a:defRPr/>
            </a:pPr>
            <a:r>
              <a:rPr lang="en-US" sz="1600" dirty="0"/>
              <a:t>Setting Up a Framework</a:t>
            </a:r>
          </a:p>
          <a:p>
            <a:pPr lvl="1">
              <a:defRPr/>
            </a:pPr>
            <a:r>
              <a:rPr lang="en-US" sz="1600" dirty="0"/>
              <a:t>Designing Using a Framework</a:t>
            </a:r>
          </a:p>
          <a:p>
            <a:pPr lvl="1">
              <a:defRPr/>
            </a:pPr>
            <a:r>
              <a:rPr lang="en-US" sz="1600" dirty="0"/>
              <a:t>Exercise 2</a:t>
            </a:r>
            <a:br>
              <a:rPr lang="en-US" sz="1600" dirty="0">
                <a:ea typeface="ＭＳ Ｐゴシック" pitchFamily="34" charset="-128"/>
              </a:rPr>
            </a:br>
            <a:endParaRPr lang="en-US" sz="1600" dirty="0">
              <a:ea typeface="ＭＳ Ｐゴシック" pitchFamily="34" charset="-128"/>
            </a:endParaRPr>
          </a:p>
          <a:p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5BCF7-DFF5-4225-917A-63623F18F9B3}" type="datetime1">
              <a:rPr lang="en-US" smtClean="0"/>
              <a:t>7/2/2016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Carl M. Burnett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6885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n-US" sz="2400" dirty="0"/>
              <a:t>ITI 256 – HTML5 Level III</a:t>
            </a:r>
            <a:br>
              <a:rPr lang="en-US" sz="2400" dirty="0"/>
            </a:br>
            <a:r>
              <a:rPr lang="en-US" sz="2400" dirty="0"/>
              <a:t>Responsive Web Design (RWD) and Front-End Frameworks</a:t>
            </a:r>
            <a:endParaRPr lang="en-US" sz="2000" dirty="0"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1800" dirty="0"/>
              <a:t>Session 3 – Tuesday, July 12, 2016</a:t>
            </a:r>
          </a:p>
          <a:p>
            <a:pPr lvl="1"/>
            <a:r>
              <a:rPr lang="it-IT" sz="1600" dirty="0"/>
              <a:t>Containers                                      </a:t>
            </a:r>
          </a:p>
          <a:p>
            <a:pPr lvl="1"/>
            <a:r>
              <a:rPr lang="it-IT" sz="1600" dirty="0"/>
              <a:t>Navigation</a:t>
            </a:r>
          </a:p>
          <a:p>
            <a:pPr lvl="1"/>
            <a:r>
              <a:rPr lang="it-IT" sz="1600" dirty="0"/>
              <a:t>Tables</a:t>
            </a:r>
          </a:p>
          <a:p>
            <a:pPr lvl="1"/>
            <a:r>
              <a:rPr lang="it-IT" sz="1600" dirty="0"/>
              <a:t>Lists</a:t>
            </a:r>
          </a:p>
          <a:p>
            <a:pPr lvl="1"/>
            <a:r>
              <a:rPr lang="it-IT" sz="1600" dirty="0"/>
              <a:t>Images</a:t>
            </a:r>
          </a:p>
          <a:p>
            <a:pPr lvl="1"/>
            <a:r>
              <a:rPr lang="it-IT" sz="1600" dirty="0"/>
              <a:t>Icons</a:t>
            </a:r>
          </a:p>
          <a:p>
            <a:pPr lvl="1"/>
            <a:r>
              <a:rPr lang="it-IT" sz="1600" dirty="0"/>
              <a:t>Colors &amp; Themes</a:t>
            </a:r>
            <a:endParaRPr lang="en-US" sz="1800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1800" dirty="0"/>
              <a:t>Session 4 – Thursday, July 14, 2016</a:t>
            </a:r>
          </a:p>
          <a:p>
            <a:pPr lvl="1"/>
            <a:r>
              <a:rPr lang="en-US" sz="1600" dirty="0"/>
              <a:t>CSS Libraries</a:t>
            </a:r>
          </a:p>
          <a:p>
            <a:pPr lvl="1"/>
            <a:r>
              <a:rPr lang="en-US" sz="1600" dirty="0"/>
              <a:t>JavaScript Libraries</a:t>
            </a:r>
          </a:p>
          <a:p>
            <a:pPr lvl="1"/>
            <a:r>
              <a:rPr lang="en-US" sz="1600" dirty="0"/>
              <a:t>Other Libraries</a:t>
            </a:r>
          </a:p>
          <a:p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4E780-1F29-4E45-814D-F638E9112700}" type="datetime1">
              <a:rPr lang="en-US" smtClean="0"/>
              <a:t>7/2/2016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Carl M. Burnett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4070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ITI 256 – HTML5 Level III</a:t>
            </a:r>
            <a:br>
              <a:rPr lang="en-US" sz="2400" dirty="0"/>
            </a:br>
            <a:r>
              <a:rPr lang="en-US" sz="2400" dirty="0"/>
              <a:t>Responsive Web Design (RWD) and Front-End Frameworks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0064"/>
            <a:ext cx="4876800" cy="3326130"/>
          </a:xfrm>
        </p:spPr>
        <p:txBody>
          <a:bodyPr>
            <a:normAutofit/>
          </a:bodyPr>
          <a:lstStyle/>
          <a:p>
            <a:r>
              <a:rPr lang="en-US" sz="2000" dirty="0"/>
              <a:t>Session 5 - Saturday, July 16, 2016</a:t>
            </a:r>
          </a:p>
          <a:p>
            <a:r>
              <a:rPr lang="it-IT" sz="1800" dirty="0"/>
              <a:t>Open Lab</a:t>
            </a:r>
          </a:p>
          <a:p>
            <a:r>
              <a:rPr lang="it-IT" sz="1800" dirty="0"/>
              <a:t>Website Presentatons</a:t>
            </a:r>
            <a:endParaRPr lang="en-US" sz="16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0F2-8F4A-4B11-A1F6-1D2286B59615}" type="datetime1">
              <a:rPr lang="en-US" smtClean="0"/>
              <a:t>7/2/2016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Carl M. Burnett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4664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Evaluation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WD&amp;CE Course Evaluation Form</a:t>
            </a:r>
          </a:p>
          <a:p>
            <a:r>
              <a:rPr lang="en-US" sz="1800" dirty="0">
                <a:hlinkClick r:id="rId3"/>
              </a:rPr>
              <a:t>http://webdb.montgomerycollege.edu/internet/wdceevals/wdceevals.cfm  </a:t>
            </a:r>
            <a:endParaRPr lang="en-US" sz="1800" dirty="0"/>
          </a:p>
          <a:p>
            <a:r>
              <a:rPr lang="en-US" dirty="0"/>
              <a:t>Course Name: HTML5 Level III</a:t>
            </a:r>
          </a:p>
          <a:p>
            <a:r>
              <a:rPr lang="en-US" dirty="0"/>
              <a:t>Course CRN: 12030</a:t>
            </a:r>
          </a:p>
          <a:p>
            <a:r>
              <a:rPr lang="en-US" dirty="0"/>
              <a:t>Course Start Date</a:t>
            </a:r>
            <a:r>
              <a:rPr lang="en-US"/>
              <a:t>: </a:t>
            </a:r>
            <a:r>
              <a:rPr lang="en-US" sz="2400">
                <a:cs typeface="Arial" charset="0"/>
              </a:rPr>
              <a:t>July 5, </a:t>
            </a:r>
            <a:r>
              <a:rPr lang="en-US" sz="2400" dirty="0">
                <a:cs typeface="Arial" charset="0"/>
              </a:rPr>
              <a:t>2016</a:t>
            </a:r>
          </a:p>
          <a:p>
            <a:r>
              <a:rPr lang="en-US" dirty="0"/>
              <a:t>Course Instructor: Carl Burnett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3AA79-4465-402D-A4EA-C248FE6A5C6D}" type="datetime1">
              <a:rPr lang="en-US" smtClean="0"/>
              <a:t>7/2/2016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/>
              <a:t>Copyright © Carl M. Burnett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2113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t>Outline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Introductions</a:t>
            </a:r>
          </a:p>
          <a:p>
            <a:pPr eaLnBrk="1" hangingPunct="1"/>
            <a:r>
              <a:rPr lang="en-US" dirty="0"/>
              <a:t>Class Outline</a:t>
            </a:r>
          </a:p>
          <a:p>
            <a:pPr eaLnBrk="1" hangingPunct="1"/>
            <a:r>
              <a:rPr lang="en-US" dirty="0"/>
              <a:t>Review Class Website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F4B26-E748-4C6B-9D31-9DBBFD1CD2C5}" type="datetime1">
              <a:rPr lang="en-US" smtClean="0"/>
              <a:t>7/2/2016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/>
              <a:t>Copyright © Carl M. Burnett</a:t>
            </a:r>
            <a:endParaRPr lang="en-US" dirty="0"/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 bwMode="auto"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endParaRPr lang="en-US" dirty="0"/>
          </a:p>
          <a:p>
            <a:fld id="{0CC56BB0-C7B8-4708-8B8B-B98E7780FB7B}" type="slidenum">
              <a:rPr lang="en-US" smtClean="0"/>
              <a:pPr/>
              <a:t>2</a:t>
            </a:fld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32944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t>Instructor Info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/>
              <a:t>Carl Burnett</a:t>
            </a:r>
          </a:p>
          <a:p>
            <a:r>
              <a:rPr lang="en-US" sz="2400" dirty="0"/>
              <a:t>Instructor with MCC since 2007</a:t>
            </a:r>
          </a:p>
          <a:p>
            <a:r>
              <a:rPr lang="en-US" sz="2400" dirty="0"/>
              <a:t>Also teaches at JHU &amp; CTC</a:t>
            </a:r>
          </a:p>
          <a:p>
            <a:r>
              <a:rPr lang="en-US" sz="2400" dirty="0"/>
              <a:t>Military 22 Years – Corps of Engineers</a:t>
            </a:r>
          </a:p>
          <a:p>
            <a:r>
              <a:rPr lang="en-US" sz="2400" dirty="0"/>
              <a:t>IT Contractor 20 Years (BAH, GD, Independent)</a:t>
            </a:r>
          </a:p>
          <a:p>
            <a:r>
              <a:rPr lang="en-US" sz="2400" dirty="0">
                <a:hlinkClick r:id="rId2"/>
              </a:rPr>
              <a:t>profburnett@live.com</a:t>
            </a:r>
            <a:endParaRPr lang="en-US" sz="2400" dirty="0"/>
          </a:p>
          <a:p>
            <a:r>
              <a:rPr lang="en-US" sz="2400" dirty="0">
                <a:hlinkClick r:id="rId3"/>
              </a:rPr>
              <a:t>carl.burnett@montgomerycollege.edu</a:t>
            </a:r>
            <a:endParaRPr lang="en-US" sz="2400" dirty="0"/>
          </a:p>
          <a:p>
            <a:r>
              <a:rPr lang="en-US" sz="2400" dirty="0"/>
              <a:t>240.696.1906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08F92-DF8E-4902-ACB8-AFF00C617CF6}" type="datetime1">
              <a:rPr lang="en-US" smtClean="0"/>
              <a:t>7/2/2016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/>
              <a:t>Copyright © Carl M. Burnett</a:t>
            </a:r>
            <a:endParaRPr lang="en-US" dirty="0"/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 bwMode="auto"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endParaRPr lang="en-US" dirty="0"/>
          </a:p>
          <a:p>
            <a:fld id="{429C81B3-CAE1-4191-B45D-B78E7F2838A6}" type="slidenum">
              <a:rPr lang="en-US" smtClean="0"/>
              <a:pPr/>
              <a:t>3</a:t>
            </a:fld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18824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Introduce Yourselves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Name</a:t>
            </a:r>
            <a:br>
              <a:rPr lang="en-US" sz="2400" dirty="0"/>
            </a:br>
            <a:r>
              <a:rPr lang="en-US" sz="2400" dirty="0"/>
              <a:t>  </a:t>
            </a:r>
          </a:p>
          <a:p>
            <a:r>
              <a:rPr lang="en-US" sz="2400" dirty="0"/>
              <a:t>Job</a:t>
            </a:r>
            <a:br>
              <a:rPr lang="en-US" sz="2400" dirty="0"/>
            </a:br>
            <a:r>
              <a:rPr lang="en-US" sz="2400" dirty="0"/>
              <a:t>  </a:t>
            </a:r>
          </a:p>
          <a:p>
            <a:r>
              <a:rPr lang="en-US" sz="2400" dirty="0"/>
              <a:t>What do you to expect from course?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18FE8-CAF4-4048-86A6-CBA142201DE1}" type="datetime1">
              <a:rPr lang="en-US" smtClean="0"/>
              <a:t>7/2/2016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/>
              <a:t>Copyright © Carl M. Burnett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2517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sz="4400" dirty="0"/>
              <a:t>Administrative </a:t>
            </a:r>
            <a:br>
              <a:rPr lang="en-US" sz="4400" dirty="0"/>
            </a:br>
            <a:r>
              <a:rPr lang="en-US" sz="4400" dirty="0"/>
              <a:t>Announcements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45DAC-026F-4204-81A1-91C80F582BCC}" type="datetime1">
              <a:rPr lang="en-US" smtClean="0"/>
              <a:t>7/2/2016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/>
              <a:t>Copyright © Carl M. Burnett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581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Attendance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n"/>
              <a:defRPr/>
            </a:pPr>
            <a:r>
              <a:rPr lang="en-US" dirty="0"/>
              <a:t>Please fill out the Sign In sheet located on back computer.</a:t>
            </a:r>
          </a:p>
          <a:p>
            <a:pPr>
              <a:buFont typeface="Wingdings" charset="2"/>
              <a:buChar char="n"/>
              <a:defRPr/>
            </a:pPr>
            <a:r>
              <a:rPr lang="en-US" dirty="0"/>
              <a:t>If you come in late, please Sign In.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0DCD9-A4CC-4770-A9FE-D87A3984CA5B}" type="datetime1">
              <a:rPr lang="en-US" smtClean="0"/>
              <a:t>7/2/2016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Carl M. Burnett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5431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Course Outline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charset="2"/>
              <a:buChar char="n"/>
              <a:defRPr/>
            </a:pPr>
            <a:r>
              <a:rPr lang="en-US" dirty="0"/>
              <a:t>You are required to attend 80% of the classes.</a:t>
            </a:r>
          </a:p>
          <a:p>
            <a:pPr>
              <a:lnSpc>
                <a:spcPct val="90000"/>
              </a:lnSpc>
              <a:buFont typeface="Wingdings" charset="2"/>
              <a:buChar char="n"/>
              <a:defRPr/>
            </a:pPr>
            <a:r>
              <a:rPr lang="en-US" dirty="0" err="1"/>
              <a:t>WebLEAP</a:t>
            </a:r>
            <a:r>
              <a:rPr lang="en-US" dirty="0"/>
              <a:t>/</a:t>
            </a:r>
            <a:r>
              <a:rPr lang="en-US" dirty="0" err="1"/>
              <a:t>TechLEAP</a:t>
            </a:r>
            <a:r>
              <a:rPr lang="en-US" dirty="0"/>
              <a:t>/ </a:t>
            </a:r>
            <a:r>
              <a:rPr lang="en-US" dirty="0" err="1"/>
              <a:t>CyberAdvantage</a:t>
            </a:r>
            <a:r>
              <a:rPr lang="en-US" dirty="0"/>
              <a:t> students are required to complete all class exercises. </a:t>
            </a:r>
          </a:p>
          <a:p>
            <a:pPr>
              <a:lnSpc>
                <a:spcPct val="90000"/>
              </a:lnSpc>
              <a:buFont typeface="Wingdings" charset="2"/>
              <a:buChar char="n"/>
              <a:defRPr/>
            </a:pPr>
            <a:r>
              <a:rPr lang="en-US" dirty="0" err="1"/>
              <a:t>WebLEAP</a:t>
            </a:r>
            <a:r>
              <a:rPr lang="en-US" dirty="0"/>
              <a:t>/</a:t>
            </a:r>
            <a:r>
              <a:rPr lang="en-US" dirty="0" err="1"/>
              <a:t>TechLEAP</a:t>
            </a:r>
            <a:r>
              <a:rPr lang="en-US" dirty="0"/>
              <a:t>/ </a:t>
            </a:r>
            <a:r>
              <a:rPr lang="en-US" dirty="0" err="1"/>
              <a:t>CyberAdvantage</a:t>
            </a:r>
            <a:r>
              <a:rPr lang="en-US" dirty="0"/>
              <a:t> students will be evaluated on overall aptitude and capabilities by instructor at end of course. </a:t>
            </a:r>
          </a:p>
          <a:p>
            <a:pPr eaLnBrk="1" hangingPunct="1">
              <a:lnSpc>
                <a:spcPct val="90000"/>
              </a:lnSpc>
              <a:buFont typeface="Wingdings" charset="2"/>
              <a:buChar char="n"/>
              <a:defRPr/>
            </a:pP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4464-8A5B-4592-B129-13E0A5F5DFD7}" type="datetime1">
              <a:rPr lang="en-US" smtClean="0"/>
              <a:t>7/2/2016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Carl M. Burnett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1131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dirty="0"/>
              <a:t>Required Textbook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None/>
              <a:defRPr/>
            </a:pPr>
            <a:r>
              <a:rPr lang="en-US" sz="2400" dirty="0">
                <a:ea typeface="ＭＳ Ｐゴシック" charset="0"/>
                <a:cs typeface="ＭＳ Ｐゴシック" charset="0"/>
              </a:rPr>
              <a:t>None</a:t>
            </a:r>
            <a:endParaRPr lang="en-US" sz="1400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17137-1157-4BA4-ADB4-612B7F52EEBE}" type="datetime1">
              <a:rPr lang="en-US" smtClean="0"/>
              <a:t>7/2/2016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Carl M. Burnett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055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Campus Logistics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charset="2"/>
              <a:buChar char="n"/>
              <a:defRPr/>
            </a:pPr>
            <a:r>
              <a:rPr lang="en-US"/>
              <a:t>Restrooms</a:t>
            </a:r>
          </a:p>
          <a:p>
            <a:pPr eaLnBrk="1" hangingPunct="1">
              <a:buFont typeface="Wingdings" charset="2"/>
              <a:buChar char="n"/>
              <a:defRPr/>
            </a:pPr>
            <a:r>
              <a:rPr lang="en-US"/>
              <a:t>Vending Machines</a:t>
            </a:r>
          </a:p>
          <a:p>
            <a:pPr eaLnBrk="1" hangingPunct="1">
              <a:buFont typeface="Wingdings" charset="2"/>
              <a:buChar char="n"/>
              <a:defRPr/>
            </a:pPr>
            <a:r>
              <a:rPr lang="en-US"/>
              <a:t>Bookstore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EC059-ECED-4888-9AC0-129DEC43E388}" type="datetime1">
              <a:rPr lang="en-US" smtClean="0"/>
              <a:t>7/2/2016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Carl M. Burnett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2375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ofBurnett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ProfBurnett</Template>
  <TotalTime>86</TotalTime>
  <Words>479</Words>
  <Application>Microsoft Office PowerPoint</Application>
  <PresentationFormat>On-screen Show (16:9)</PresentationFormat>
  <Paragraphs>143</Paragraphs>
  <Slides>15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ＭＳ Ｐゴシック</vt:lpstr>
      <vt:lpstr>Arial</vt:lpstr>
      <vt:lpstr>Calibri</vt:lpstr>
      <vt:lpstr>Constantia</vt:lpstr>
      <vt:lpstr>Verdana</vt:lpstr>
      <vt:lpstr>Wingdings</vt:lpstr>
      <vt:lpstr>Wingdings 2</vt:lpstr>
      <vt:lpstr>ProfBurnett</vt:lpstr>
      <vt:lpstr>HTML5 Level III Responsive Web Design (RWD) and Front-End Frameworks</vt:lpstr>
      <vt:lpstr>Outline</vt:lpstr>
      <vt:lpstr>Instructor Info</vt:lpstr>
      <vt:lpstr> Introduce Yourselves</vt:lpstr>
      <vt:lpstr>Administrative  Announcements</vt:lpstr>
      <vt:lpstr>Attendance</vt:lpstr>
      <vt:lpstr>Course Outline</vt:lpstr>
      <vt:lpstr>Required Textbook</vt:lpstr>
      <vt:lpstr>Campus Logistics</vt:lpstr>
      <vt:lpstr>Opening delays or cancellations</vt:lpstr>
      <vt:lpstr>Class Schedule HTML5 Level III - Responsive Web Design (RWD) and  Front-End Frameworks– CRN 12030</vt:lpstr>
      <vt:lpstr>HTML5 Level III - Responsive Web Design (RWD) and  Front-End Frameworks</vt:lpstr>
      <vt:lpstr>ITI 256 – HTML5 Level III Responsive Web Design (RWD) and Front-End Frameworks</vt:lpstr>
      <vt:lpstr>ITI 256 – HTML5 Level III Responsive Web Design (RWD) and Front-End Frameworks</vt:lpstr>
      <vt:lpstr>Class Evaluation</vt:lpstr>
    </vt:vector>
  </TitlesOfParts>
  <Company>BWGM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ITI 133 HTML5  Desktop and  Mobile  Level I</dc:title>
  <dc:creator>Professor Burnett</dc:creator>
  <cp:lastModifiedBy>Prof Burnett</cp:lastModifiedBy>
  <cp:revision>15</cp:revision>
  <dcterms:created xsi:type="dcterms:W3CDTF">2015-01-17T12:40:41Z</dcterms:created>
  <dcterms:modified xsi:type="dcterms:W3CDTF">2016-07-03T02:56:19Z</dcterms:modified>
</cp:coreProperties>
</file>